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3"/>
  </p:notesMasterIdLst>
  <p:handoutMasterIdLst>
    <p:handoutMasterId r:id="rId24"/>
  </p:handoutMasterIdLst>
  <p:sldIdLst>
    <p:sldId id="648" r:id="rId5"/>
    <p:sldId id="649" r:id="rId6"/>
    <p:sldId id="659" r:id="rId7"/>
    <p:sldId id="695" r:id="rId8"/>
    <p:sldId id="677" r:id="rId9"/>
    <p:sldId id="696" r:id="rId10"/>
    <p:sldId id="678" r:id="rId11"/>
    <p:sldId id="679" r:id="rId12"/>
    <p:sldId id="680" r:id="rId13"/>
    <p:sldId id="682" r:id="rId14"/>
    <p:sldId id="681" r:id="rId15"/>
    <p:sldId id="688" r:id="rId16"/>
    <p:sldId id="683" r:id="rId17"/>
    <p:sldId id="693" r:id="rId18"/>
    <p:sldId id="690" r:id="rId19"/>
    <p:sldId id="691" r:id="rId20"/>
    <p:sldId id="692" r:id="rId21"/>
    <p:sldId id="694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A0B3"/>
    <a:srgbClr val="0096FF"/>
    <a:srgbClr val="FF91D3"/>
    <a:srgbClr val="73FEFF"/>
    <a:srgbClr val="00FA00"/>
    <a:srgbClr val="0432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Stile chiaro 2 - Color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37" autoAdjust="0"/>
    <p:restoredTop sz="94374" autoAdjust="0"/>
  </p:normalViewPr>
  <p:slideViewPr>
    <p:cSldViewPr snapToGrid="0" showGuides="1">
      <p:cViewPr varScale="1">
        <p:scale>
          <a:sx n="98" d="100"/>
          <a:sy n="98" d="100"/>
        </p:scale>
        <p:origin x="546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8C4F7D4-31C8-EA44-93DE-DFE07D87A9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68338A-A53B-EF43-8DC4-A0593BBBE6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AACDE-531D-3843-97F8-3EB027CF7C0E}" type="datetimeFigureOut">
              <a:rPr lang="it-IT" smtClean="0"/>
              <a:t>26/06/2020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018DE1-A980-CB4E-B16A-24CB52B150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1F9BE32-CF10-6042-A424-131D6B3BE9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869B0-FFD3-B044-B93B-C80823F1D0B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9882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DC343-D87B-475A-9866-1249F2FAEF4C}" type="datetimeFigureOut">
              <a:rPr lang="it-IT" smtClean="0"/>
              <a:t>26/06/2020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A8355-E0CA-426E-89E3-954DB765D4F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0162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5484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5796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511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378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9633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2847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4096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5420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9358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4368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9667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23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4416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4051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548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2498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9920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2585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26/06/2020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849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26/06/2020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385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26/06/2020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590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segnale, esterni&#10;&#10;Descrizione generata con affidabilità elevata">
            <a:extLst>
              <a:ext uri="{FF2B5EF4-FFF2-40B4-BE49-F238E27FC236}">
                <a16:creationId xmlns:a16="http://schemas.microsoft.com/office/drawing/2014/main" id="{31370654-1190-4538-859A-9F56C259EE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9374" y="4817321"/>
            <a:ext cx="850194" cy="309533"/>
          </a:xfrm>
          <a:prstGeom prst="rect">
            <a:avLst/>
          </a:prstGeom>
        </p:spPr>
      </p:pic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112932" y="4886262"/>
            <a:ext cx="5921299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800" noProof="0" dirty="0">
                <a:latin typeface="+mn-lt"/>
                <a:ea typeface="Times New Roman" charset="0"/>
                <a:cs typeface="Times New Roman" charset="0"/>
              </a:rPr>
              <a:t>Computer Vision</a:t>
            </a:r>
            <a:endParaRPr lang="en-GB" sz="800" noProof="0" dirty="0">
              <a:latin typeface="+mn-lt"/>
              <a:ea typeface="Times New Roman" charset="0"/>
              <a:cs typeface="Times New Roman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DBE4B46-B68A-AF47-9E86-E587620AE3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0172"/>
          <a:stretch/>
        </p:blipFill>
        <p:spPr>
          <a:xfrm>
            <a:off x="8226710" y="4887671"/>
            <a:ext cx="465782" cy="19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1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26/06/2020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771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26/06/2020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4240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26/06/2020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12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26/06/2020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037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26/06/2020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59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26/06/2020</a:t>
            </a:fld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2777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26/06/2020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4597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26/06/2020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0451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43746-71A6-4403-8525-0113DBC1514A}" type="datetimeFigureOut">
              <a:rPr lang="it-IT" smtClean="0"/>
              <a:t>26/06/2020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03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28">
            <a:extLst>
              <a:ext uri="{FF2B5EF4-FFF2-40B4-BE49-F238E27FC236}">
                <a16:creationId xmlns:a16="http://schemas.microsoft.com/office/drawing/2014/main" id="{F31578FE-55D9-D24B-99A8-56F2E46F2C3A}"/>
              </a:ext>
            </a:extLst>
          </p:cNvPr>
          <p:cNvSpPr txBox="1">
            <a:spLocks/>
          </p:cNvSpPr>
          <p:nvPr/>
        </p:nvSpPr>
        <p:spPr>
          <a:xfrm>
            <a:off x="333125" y="1511883"/>
            <a:ext cx="8477750" cy="21197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Person Detection</a:t>
            </a:r>
          </a:p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from a</a:t>
            </a:r>
          </a:p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Top-View Perspective</a:t>
            </a:r>
            <a:r>
              <a:rPr lang="en-US" sz="4400" b="1" dirty="0">
                <a:latin typeface="Helvetica" panose="020B0604020202020204" pitchFamily="34" charset="0"/>
                <a:ea typeface="Calibri" charset="0"/>
                <a:cs typeface="Helvetica" panose="020B0604020202020204" pitchFamily="34" charset="0"/>
                <a:sym typeface="Calibri"/>
              </a:rPr>
              <a:t>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8D513F4-D9F8-4D0C-AAF0-CD43C958031E}"/>
              </a:ext>
            </a:extLst>
          </p:cNvPr>
          <p:cNvSpPr txBox="1"/>
          <p:nvPr/>
        </p:nvSpPr>
        <p:spPr>
          <a:xfrm>
            <a:off x="333125" y="4345551"/>
            <a:ext cx="239249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>
                <a:solidFill>
                  <a:srgbClr val="445B68"/>
                </a:solidFill>
                <a:latin typeface="Helvetica" pitchFamily="2" charset="0"/>
              </a:rPr>
              <a:t>Baldascino Giovanni - 1097405</a:t>
            </a:r>
          </a:p>
          <a:p>
            <a:r>
              <a:rPr lang="it-IT" sz="1100" dirty="0">
                <a:solidFill>
                  <a:srgbClr val="445B68"/>
                </a:solidFill>
                <a:latin typeface="Helvetica" pitchFamily="2" charset="0"/>
              </a:rPr>
              <a:t>Squarcella Loisi - 1096539</a:t>
            </a:r>
          </a:p>
        </p:txBody>
      </p:sp>
    </p:spTree>
    <p:extLst>
      <p:ext uri="{BB962C8B-B14F-4D97-AF65-F5344CB8AC3E}">
        <p14:creationId xmlns:p14="http://schemas.microsoft.com/office/powerpoint/2010/main" val="389004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based Techniques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EEEACE9-936B-438B-97AA-970A41AF7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013" y="965967"/>
            <a:ext cx="5971973" cy="334999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8A2378-B578-4C29-B65F-EC37E7A4D8C9}"/>
              </a:ext>
            </a:extLst>
          </p:cNvPr>
          <p:cNvSpPr txBox="1"/>
          <p:nvPr/>
        </p:nvSpPr>
        <p:spPr>
          <a:xfrm>
            <a:off x="0" y="4315964"/>
            <a:ext cx="9144000" cy="37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t-IT" sz="1100" b="1" dirty="0">
                <a:solidFill>
                  <a:srgbClr val="354451"/>
                </a:solidFill>
                <a:latin typeface="Helvetica" pitchFamily="2" charset="0"/>
              </a:rPr>
              <a:t>(a) Two-stage Detector	(b) One-stage Detector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F71E7FE-B825-40DE-8E38-0571C8066671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8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20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One-stage Detector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578185" y="756941"/>
            <a:ext cx="8055861" cy="181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(Single-shot Detector) discretizes the output space of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bounding boxes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into a set of default boxes over different aspect ratios and scales per feature map location.</a:t>
            </a:r>
          </a:p>
          <a:p>
            <a:pPr lvl="0"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In SSD the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prediction layer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is acting on fused features of different levels. Head module consists of a series of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convolutional layers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followed by several classification layers and localization layers.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4217F56-7161-4AD3-9B8D-9799DBD04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41" y="2336387"/>
            <a:ext cx="6775717" cy="235795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A4A8775-DA61-47E6-901C-12B2973B6429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9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930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45B68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Myriad Pro"/>
              </a:rPr>
              <a:t>Single-shot Detector</a:t>
            </a:r>
            <a:endParaRPr lang="en-GB" sz="2000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EEC6CC4-6F7F-4A86-ABDA-1BCCC775C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582" y="1045540"/>
            <a:ext cx="5944833" cy="201760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64C818D-93DB-4A05-8E92-E0AC2FECF4F2}"/>
              </a:ext>
            </a:extLst>
          </p:cNvPr>
          <p:cNvSpPr txBox="1"/>
          <p:nvPr/>
        </p:nvSpPr>
        <p:spPr>
          <a:xfrm>
            <a:off x="916088" y="3351747"/>
            <a:ext cx="7311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Each prediction is composed of: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Bounding box with shape offset (∆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cx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, ∆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cy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,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w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and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h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Confidences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for all object categories or all the classes.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C559B78-7A7D-4FE4-A6C4-C3E18B791AAC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10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545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Labelling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527284" y="1293608"/>
            <a:ext cx="2712027" cy="255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Dataset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annotation using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LabelImg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LabelImg is a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graphical image annotation tool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</a:t>
            </a:r>
          </a:p>
          <a:p>
            <a:pPr lvl="0" algn="just">
              <a:spcBef>
                <a:spcPts val="6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6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marL="285750" lvl="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Training set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 70%</a:t>
            </a:r>
          </a:p>
          <a:p>
            <a:pPr marL="285750" lvl="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Testing set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 30%</a:t>
            </a:r>
          </a:p>
          <a:p>
            <a:pPr marL="285750" lvl="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Validation set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 30% of training set</a:t>
            </a: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7BA8242-E234-44FB-B25D-E69AA37F2D59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11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FE7B870-111D-4B74-8F4F-DC0B42CFC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062" y="891831"/>
            <a:ext cx="5169654" cy="335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51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5CC0D89-FF0F-43F5-9B84-1E3D44BA42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" r="31898"/>
          <a:stretch/>
        </p:blipFill>
        <p:spPr>
          <a:xfrm>
            <a:off x="2619610" y="756940"/>
            <a:ext cx="5526900" cy="393739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2AFC87-7626-44C3-9D2E-E3D6C39345D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14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9BD02D-8C79-47C1-8B58-C57333D2BBF7}"/>
              </a:ext>
            </a:extLst>
          </p:cNvPr>
          <p:cNvSpPr txBox="1"/>
          <p:nvPr/>
        </p:nvSpPr>
        <p:spPr>
          <a:xfrm>
            <a:off x="771760" y="2184510"/>
            <a:ext cx="3295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rgbClr val="354451"/>
                </a:solidFill>
                <a:latin typeface="Helvetica" pitchFamily="2" charset="0"/>
              </a:rPr>
              <a:t>Epochs</a:t>
            </a:r>
            <a:r>
              <a:rPr lang="it-IT" sz="1600" dirty="0">
                <a:solidFill>
                  <a:srgbClr val="354451"/>
                </a:solidFill>
                <a:latin typeface="Helvetica" pitchFamily="2" charset="0"/>
              </a:rPr>
              <a:t>: 25</a:t>
            </a:r>
          </a:p>
          <a:p>
            <a:r>
              <a:rPr lang="it-IT" sz="1600" dirty="0">
                <a:solidFill>
                  <a:srgbClr val="354451"/>
                </a:solidFill>
                <a:latin typeface="Helvetica" pitchFamily="2" charset="0"/>
              </a:rPr>
              <a:t>Learning rate: 0,001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7AB895D-FA12-48F9-8023-655E7EA21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0" y="1421200"/>
            <a:ext cx="1847850" cy="66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40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Fine Tuning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360063" y="1060341"/>
            <a:ext cx="8423873" cy="331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endParaRPr lang="en-US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2870C51-2533-4A2F-9073-21D3DF1049EC}"/>
              </a:ext>
            </a:extLst>
          </p:cNvPr>
          <p:cNvSpPr txBox="1"/>
          <p:nvPr/>
        </p:nvSpPr>
        <p:spPr>
          <a:xfrm>
            <a:off x="384035" y="977824"/>
            <a:ext cx="8375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The SSD300 and SSD512 presented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weights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related to models already trained on the Pascal VOC 07 + 12 dataset; a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</a:rPr>
              <a:t>fine tuning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of the weights was made to go from 20 classes to the only &lt;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</a:rPr>
              <a:t>person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&gt; class.</a:t>
            </a:r>
            <a:endParaRPr lang="it-IT" sz="1600" dirty="0">
              <a:solidFill>
                <a:srgbClr val="354451"/>
              </a:solidFill>
              <a:latin typeface="Helvetica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B2AA76A-09B9-4637-923B-4A237DEBA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669" y="2055042"/>
            <a:ext cx="3179437" cy="24003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8AE8D44-3B9A-4AB5-9A01-7A6767DBABC1}"/>
              </a:ext>
            </a:extLst>
          </p:cNvPr>
          <p:cNvSpPr txBox="1"/>
          <p:nvPr/>
        </p:nvSpPr>
        <p:spPr>
          <a:xfrm>
            <a:off x="730894" y="4455342"/>
            <a:ext cx="3179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rgbClr val="354451"/>
                </a:solidFill>
                <a:latin typeface="Helvetica" pitchFamily="2" charset="0"/>
              </a:rPr>
              <a:t>SSD512 </a:t>
            </a:r>
            <a:r>
              <a:rPr lang="it-IT" sz="1200" dirty="0" err="1">
                <a:solidFill>
                  <a:srgbClr val="354451"/>
                </a:solidFill>
                <a:latin typeface="Helvetica" pitchFamily="2" charset="0"/>
              </a:rPr>
              <a:t>trained</a:t>
            </a:r>
            <a:r>
              <a:rPr lang="it-IT" sz="1200" dirty="0">
                <a:solidFill>
                  <a:srgbClr val="354451"/>
                </a:solidFill>
                <a:latin typeface="Helvetica" pitchFamily="2" charset="0"/>
              </a:rPr>
              <a:t> from scratch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12C78EF-CFC5-40FB-A9AA-9DB68D168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95" y="2055042"/>
            <a:ext cx="3179438" cy="24003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4AFC59D-E164-44E8-8E4C-7520EBF69FEA}"/>
              </a:ext>
            </a:extLst>
          </p:cNvPr>
          <p:cNvSpPr txBox="1"/>
          <p:nvPr/>
        </p:nvSpPr>
        <p:spPr>
          <a:xfrm>
            <a:off x="5233669" y="4456379"/>
            <a:ext cx="31794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dirty="0">
                <a:solidFill>
                  <a:srgbClr val="354451"/>
                </a:solidFill>
                <a:latin typeface="Helvetica" pitchFamily="2" charset="0"/>
              </a:rPr>
              <a:t>SSD512 after fine tuning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868DFA-76A1-4F96-9025-BAE56FEB2BB1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15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8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Evaluate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360063" y="1060341"/>
            <a:ext cx="8423873" cy="331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endParaRPr lang="en-US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2870C51-2533-4A2F-9073-21D3DF1049EC}"/>
              </a:ext>
            </a:extLst>
          </p:cNvPr>
          <p:cNvSpPr txBox="1"/>
          <p:nvPr/>
        </p:nvSpPr>
        <p:spPr>
          <a:xfrm>
            <a:off x="916088" y="873131"/>
            <a:ext cx="731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The metrics used for the evaluation are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</a:rPr>
              <a:t>AP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(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Average Precision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),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</a:rPr>
              <a:t>recall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and </a:t>
            </a:r>
            <a:r>
              <a:rPr lang="en-US" sz="1600" b="1" dirty="0" err="1">
                <a:solidFill>
                  <a:srgbClr val="354451"/>
                </a:solidFill>
                <a:latin typeface="Helvetica" pitchFamily="2" charset="0"/>
              </a:rPr>
              <a:t>IoU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(Intersection over Union).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8AE8D44-3B9A-4AB5-9A01-7A6767DBABC1}"/>
              </a:ext>
            </a:extLst>
          </p:cNvPr>
          <p:cNvSpPr txBox="1"/>
          <p:nvPr/>
        </p:nvSpPr>
        <p:spPr>
          <a:xfrm>
            <a:off x="683977" y="4110440"/>
            <a:ext cx="14576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dirty="0">
                <a:solidFill>
                  <a:srgbClr val="354451"/>
                </a:solidFill>
                <a:latin typeface="Helvetica" pitchFamily="2" charset="0"/>
              </a:rPr>
              <a:t>SSD512 </a:t>
            </a:r>
            <a:r>
              <a:rPr lang="it-IT" sz="1050" dirty="0" err="1">
                <a:solidFill>
                  <a:srgbClr val="354451"/>
                </a:solidFill>
                <a:latin typeface="Helvetica" pitchFamily="2" charset="0"/>
              </a:rPr>
              <a:t>trained</a:t>
            </a:r>
            <a:r>
              <a:rPr lang="it-IT" sz="1050" dirty="0">
                <a:solidFill>
                  <a:srgbClr val="354451"/>
                </a:solidFill>
                <a:latin typeface="Helvetica" pitchFamily="2" charset="0"/>
              </a:rPr>
              <a:t> from scratch on CV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4AFC59D-E164-44E8-8E4C-7520EBF69FEA}"/>
              </a:ext>
            </a:extLst>
          </p:cNvPr>
          <p:cNvSpPr txBox="1"/>
          <p:nvPr/>
        </p:nvSpPr>
        <p:spPr>
          <a:xfrm>
            <a:off x="4652527" y="4108010"/>
            <a:ext cx="16408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050" dirty="0">
                <a:solidFill>
                  <a:srgbClr val="354451"/>
                </a:solidFill>
                <a:latin typeface="Helvetica" pitchFamily="2" charset="0"/>
              </a:rPr>
              <a:t>SSD512 </a:t>
            </a:r>
            <a:r>
              <a:rPr lang="it-IT" sz="1050" dirty="0" err="1">
                <a:solidFill>
                  <a:srgbClr val="354451"/>
                </a:solidFill>
                <a:latin typeface="Helvetica" pitchFamily="2" charset="0"/>
              </a:rPr>
              <a:t>subsampled</a:t>
            </a:r>
            <a:r>
              <a:rPr lang="it-IT" sz="1050" dirty="0">
                <a:solidFill>
                  <a:srgbClr val="354451"/>
                </a:solidFill>
                <a:latin typeface="Helvetica" pitchFamily="2" charset="0"/>
              </a:rPr>
              <a:t> weight CV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5EC11EA-3BAF-46EF-94A6-0377AFF38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725" y="4086873"/>
            <a:ext cx="1640805" cy="47316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C883C8E-F640-4BB2-BB4D-58E98F693D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6"/>
          <a:stretch/>
        </p:blipFill>
        <p:spPr>
          <a:xfrm>
            <a:off x="2276839" y="4128764"/>
            <a:ext cx="1640805" cy="45415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821AE9F-D4B1-475F-8DD3-0D39743D11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165" y="1613326"/>
            <a:ext cx="2668310" cy="254850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51C7E56-103B-47EA-A493-159939A9C8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219" y="1597640"/>
            <a:ext cx="2668311" cy="25594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FDB816B-DF1E-4827-940C-E42C2726F011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16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662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TODO</a:t>
            </a:r>
            <a:endParaRPr lang="en-GB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23AE7C4-6677-45D3-855D-B0EA385D35B5}"/>
              </a:ext>
            </a:extLst>
          </p:cNvPr>
          <p:cNvSpPr txBox="1"/>
          <p:nvPr/>
        </p:nvSpPr>
        <p:spPr>
          <a:xfrm>
            <a:off x="962025" y="1833086"/>
            <a:ext cx="4086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problema </a:t>
            </a:r>
            <a:r>
              <a:rPr lang="it-IT" dirty="0" err="1"/>
              <a:t>mertica</a:t>
            </a:r>
            <a:r>
              <a:rPr lang="it-IT" dirty="0"/>
              <a:t> </a:t>
            </a:r>
            <a:r>
              <a:rPr lang="it-IT" dirty="0" err="1"/>
              <a:t>iou</a:t>
            </a:r>
            <a:r>
              <a:rPr lang="it-IT" dirty="0"/>
              <a:t>:</a:t>
            </a:r>
          </a:p>
          <a:p>
            <a:r>
              <a:rPr lang="it-IT" dirty="0"/>
              <a:t>	-</a:t>
            </a:r>
            <a:r>
              <a:rPr lang="it-IT" dirty="0" err="1"/>
              <a:t>inf_ordine</a:t>
            </a:r>
            <a:r>
              <a:rPr lang="it-IT" dirty="0"/>
              <a:t> box nel </a:t>
            </a:r>
            <a:r>
              <a:rPr lang="it-IT" dirty="0" err="1"/>
              <a:t>nparray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ricerca bibliografica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ssd7 </a:t>
            </a:r>
            <a:r>
              <a:rPr lang="it-IT" dirty="0" err="1"/>
              <a:t>inference_solita</a:t>
            </a:r>
            <a:r>
              <a:rPr lang="it-IT" dirty="0"/>
              <a:t> riga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ssd7 </a:t>
            </a:r>
            <a:r>
              <a:rPr lang="it-IT" dirty="0" err="1"/>
              <a:t>evaluation_tutto</a:t>
            </a:r>
            <a:r>
              <a:rPr lang="it-IT" dirty="0"/>
              <a:t> 0 PD</a:t>
            </a:r>
          </a:p>
        </p:txBody>
      </p:sp>
    </p:spTree>
    <p:extLst>
      <p:ext uri="{BB962C8B-B14F-4D97-AF65-F5344CB8AC3E}">
        <p14:creationId xmlns:p14="http://schemas.microsoft.com/office/powerpoint/2010/main" val="20972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2471037" y="1894641"/>
            <a:ext cx="4201926" cy="135421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 algn="ctr">
              <a:defRPr sz="1800"/>
            </a:pPr>
            <a:r>
              <a:rPr lang="en-GB" sz="44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GRAZIE PER L’ATTENZIONE</a:t>
            </a:r>
            <a:endParaRPr lang="en-GB" sz="4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953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86019" y="409977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OUTLINE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246887" y="865710"/>
            <a:ext cx="4325113" cy="341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Introduction</a:t>
            </a:r>
          </a:p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State of Art</a:t>
            </a:r>
          </a:p>
          <a:p>
            <a:pPr lvl="0" algn="just">
              <a:spcBef>
                <a:spcPts val="1200"/>
              </a:spcBef>
            </a:pPr>
            <a:endParaRPr lang="it-IT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it-IT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it-IT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Materials</a:t>
            </a:r>
            <a:r>
              <a:rPr lang="it-IT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NZ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Methods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56AB14-D7D6-47B2-A14F-7110D33DEBAC}"/>
              </a:ext>
            </a:extLst>
          </p:cNvPr>
          <p:cNvSpPr txBox="1"/>
          <p:nvPr/>
        </p:nvSpPr>
        <p:spPr>
          <a:xfrm>
            <a:off x="548982" y="1757104"/>
            <a:ext cx="324114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GB" sz="1100" b="0" i="0" u="none" strike="noStrike" kern="1200" cap="none" spc="0" normalizeH="0" baseline="0" noProof="1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Person Detection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Feature based Techniques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One-stage Detectors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Single-shot Detectors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5E69E4F-C299-4DCE-B17B-6527FB52D293}"/>
              </a:ext>
            </a:extLst>
          </p:cNvPr>
          <p:cNvSpPr txBox="1"/>
          <p:nvPr/>
        </p:nvSpPr>
        <p:spPr>
          <a:xfrm>
            <a:off x="548982" y="3368620"/>
            <a:ext cx="160699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100" noProof="1">
                <a:solidFill>
                  <a:srgbClr val="354451"/>
                </a:solidFill>
                <a:latin typeface="Helvetica" pitchFamily="2" charset="0"/>
                <a:sym typeface="Arial"/>
              </a:rPr>
              <a:t>Labelling</a:t>
            </a:r>
            <a:endParaRPr kumimoji="0" lang="en-GB" sz="1100" b="0" i="0" u="none" strike="noStrike" kern="1200" cap="none" spc="0" normalizeH="0" baseline="0" noProof="1">
              <a:ln>
                <a:noFill/>
              </a:ln>
              <a:solidFill>
                <a:srgbClr val="354451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  <a:sym typeface="Arial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Training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Fine Tuning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Evaluation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6AD8D1B-A9A8-4613-AF6B-9CF61EABC0C6}"/>
              </a:ext>
            </a:extLst>
          </p:cNvPr>
          <p:cNvSpPr txBox="1"/>
          <p:nvPr/>
        </p:nvSpPr>
        <p:spPr>
          <a:xfrm>
            <a:off x="4572000" y="956885"/>
            <a:ext cx="4572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Results</a:t>
            </a:r>
            <a:r>
              <a:rPr lang="it-IT" sz="18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GB" sz="18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Discussions</a:t>
            </a:r>
          </a:p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SG" sz="18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Conclusion</a:t>
            </a:r>
            <a:r>
              <a:rPr lang="it-IT" sz="18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Future Works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706F6D1-4087-40BF-A96E-7333D15DE8D8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95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07382" y="503971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INTRODUCTION</a:t>
            </a:r>
            <a:endParaRPr lang="en-GB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608587" y="1309154"/>
            <a:ext cx="3963414" cy="2211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Person Detection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from a Top-View Perspective by using most recent object detection frameworks.</a:t>
            </a:r>
          </a:p>
          <a:p>
            <a:pPr lvl="0"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aim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is to build an efficient model to detect the people in the scene. The provided scenario is a retail environment.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4B721B-339A-4789-9693-6947AD506791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2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pic>
        <p:nvPicPr>
          <p:cNvPr id="40" name="Immagine 39" descr="Immagine che contiene interni, oggetto, mensola, uomo&#10;&#10;Descrizione generata automaticamente">
            <a:extLst>
              <a:ext uri="{FF2B5EF4-FFF2-40B4-BE49-F238E27FC236}">
                <a16:creationId xmlns:a16="http://schemas.microsoft.com/office/drawing/2014/main" id="{C8ACDD0D-14BC-44DF-B1AD-6C0058980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864" y="1050497"/>
            <a:ext cx="3638550" cy="27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4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07382" y="503971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INTRODUCTION</a:t>
            </a:r>
            <a:endParaRPr lang="en-GB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50AFA8-3088-4BA1-9A4A-1F6ACD22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854" y="1128180"/>
            <a:ext cx="4645827" cy="288714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9BE4744-14B6-4A40-9F58-8E21BB2CBC6C}"/>
              </a:ext>
            </a:extLst>
          </p:cNvPr>
          <p:cNvSpPr txBox="1"/>
          <p:nvPr/>
        </p:nvSpPr>
        <p:spPr>
          <a:xfrm>
            <a:off x="569417" y="1910030"/>
            <a:ext cx="31270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MAIN STEPS: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54451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Definition of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Region of Interest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(ROI);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People localization.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4B721B-339A-4789-9693-6947AD506791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3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00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Person Detection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B19898-C821-4AF2-A8D1-DECF8AD0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6" y="823615"/>
            <a:ext cx="7858368" cy="387072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C087F2C-1A37-4ABA-BDC0-B1D8189F166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4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17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Person Detection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B19898-C821-4AF2-A8D1-DECF8AD0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6" y="823615"/>
            <a:ext cx="7858368" cy="387072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C087F2C-1A37-4ABA-BDC0-B1D8189F166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4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DA92B1C-8676-4F33-BDA9-6748A71B8B43}"/>
              </a:ext>
            </a:extLst>
          </p:cNvPr>
          <p:cNvSpPr/>
          <p:nvPr/>
        </p:nvSpPr>
        <p:spPr>
          <a:xfrm>
            <a:off x="768130" y="1804940"/>
            <a:ext cx="1258432" cy="2109458"/>
          </a:xfrm>
          <a:prstGeom prst="roundRect">
            <a:avLst/>
          </a:prstGeom>
          <a:solidFill>
            <a:srgbClr val="FF0000">
              <a:alpha val="9000"/>
            </a:srgbClr>
          </a:solidFill>
          <a:ln w="9525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1645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Person Detection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842263" y="1405455"/>
            <a:ext cx="3516923" cy="1785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In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Blob based Techniques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a foreground image is obtained from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background subtraction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Different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pre-processing techniques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are also used to remove noise, shadow and illumination.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10F71E9-4C6F-48E0-9335-E5FADC402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56940"/>
            <a:ext cx="3516923" cy="393955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71A07A-B7F0-4333-80FA-2D6D61E8F802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5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41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Person Detection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883940" y="1341443"/>
            <a:ext cx="3631865" cy="2480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These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Feature based Techniques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operate on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features extracted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from overhead view videos and images. </a:t>
            </a:r>
          </a:p>
          <a:p>
            <a:pPr lvl="0"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 extracted features contain shape, color, texture, etc.… Including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SIFT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HOG algorithms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to detect person. The images are often divided into samples for training and testing.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9B23C1-F75C-4DA0-BDCA-6E36DEFE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894" y="736809"/>
            <a:ext cx="2942693" cy="366988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5965CC-1954-4B83-903B-B1A1BA7AE5C3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6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11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based Techniques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578185" y="1107033"/>
            <a:ext cx="3516923" cy="292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Two-stage Detectors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(R-CNN, Faster R-CNN, etc..) use a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Region Proposal Network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to generate regions of interests.</a:t>
            </a:r>
          </a:p>
          <a:p>
            <a:pPr lvl="0" algn="just">
              <a:spcBef>
                <a:spcPts val="1200"/>
              </a:spcBef>
            </a:pPr>
            <a:endParaRPr lang="en-US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en-US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One-stage Detectors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(YOLO, SSD, etc..) treat object detection as a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simple regression problem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D669F83-8E12-4E15-9F7B-E88B1EDF9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46" y="733961"/>
            <a:ext cx="4275169" cy="367557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402009-8934-4E81-9694-A84C42164E7E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7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79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21CAF5201C82C43AA4DBD7D4A985E69" ma:contentTypeVersion="2" ma:contentTypeDescription="Creare un nuovo documento." ma:contentTypeScope="" ma:versionID="a29f4be9a99e4099f9ae92267c469557">
  <xsd:schema xmlns:xsd="http://www.w3.org/2001/XMLSchema" xmlns:xs="http://www.w3.org/2001/XMLSchema" xmlns:p="http://schemas.microsoft.com/office/2006/metadata/properties" xmlns:ns2="ff5a5868-af0a-410c-839e-8d12f9bbae36" targetNamespace="http://schemas.microsoft.com/office/2006/metadata/properties" ma:root="true" ma:fieldsID="32df90eafaedd9cd4569db33b34c4443" ns2:_="">
    <xsd:import namespace="ff5a5868-af0a-410c-839e-8d12f9bbae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5a5868-af0a-410c-839e-8d12f9bbae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C8B841-872E-4800-BFB9-FEDB56C0BE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62A5FF-E67E-44E3-9BA9-F8E0EBF9720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1C85B11-074C-4281-9838-20DFB7B07B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5a5868-af0a-410c-839e-8d12f9bbae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23438</TotalTime>
  <Words>566</Words>
  <Application>Microsoft Office PowerPoint</Application>
  <PresentationFormat>Presentazione su schermo (16:9)</PresentationFormat>
  <Paragraphs>109</Paragraphs>
  <Slides>18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Utente Windows</dc:creator>
  <cp:keywords/>
  <dc:description/>
  <cp:lastModifiedBy>Loisi Squarcella</cp:lastModifiedBy>
  <cp:revision>472</cp:revision>
  <dcterms:created xsi:type="dcterms:W3CDTF">2017-10-21T12:12:37Z</dcterms:created>
  <dcterms:modified xsi:type="dcterms:W3CDTF">2020-06-26T11:01:02Z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0x010100B21CAF5201C82C43AA4DBD7D4A985E69</vt:lpwstr>
  </property>
</Properties>
</file>